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3"/>
  </p:notesMasterIdLst>
  <p:sldIdLst>
    <p:sldId id="375" r:id="rId2"/>
    <p:sldId id="376" r:id="rId3"/>
    <p:sldId id="377" r:id="rId4"/>
    <p:sldId id="378" r:id="rId5"/>
    <p:sldId id="379" r:id="rId6"/>
    <p:sldId id="310" r:id="rId7"/>
    <p:sldId id="311" r:id="rId8"/>
    <p:sldId id="312" r:id="rId9"/>
    <p:sldId id="313" r:id="rId10"/>
    <p:sldId id="314" r:id="rId11"/>
    <p:sldId id="315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16" r:id="rId20"/>
    <p:sldId id="380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8" r:id="rId29"/>
    <p:sldId id="389" r:id="rId30"/>
    <p:sldId id="317" r:id="rId31"/>
    <p:sldId id="318" r:id="rId32"/>
    <p:sldId id="406" r:id="rId33"/>
    <p:sldId id="393" r:id="rId34"/>
    <p:sldId id="394" r:id="rId35"/>
    <p:sldId id="395" r:id="rId36"/>
    <p:sldId id="396" r:id="rId37"/>
    <p:sldId id="397" r:id="rId38"/>
    <p:sldId id="398" r:id="rId39"/>
    <p:sldId id="399" r:id="rId40"/>
    <p:sldId id="400" r:id="rId41"/>
    <p:sldId id="407" r:id="rId42"/>
    <p:sldId id="402" r:id="rId43"/>
    <p:sldId id="403" r:id="rId44"/>
    <p:sldId id="404" r:id="rId45"/>
    <p:sldId id="405" r:id="rId46"/>
    <p:sldId id="371" r:id="rId47"/>
    <p:sldId id="370" r:id="rId48"/>
    <p:sldId id="372" r:id="rId49"/>
    <p:sldId id="373" r:id="rId50"/>
    <p:sldId id="374" r:id="rId51"/>
    <p:sldId id="326" r:id="rId52"/>
    <p:sldId id="328" r:id="rId53"/>
    <p:sldId id="329" r:id="rId54"/>
    <p:sldId id="330" r:id="rId55"/>
    <p:sldId id="331" r:id="rId56"/>
    <p:sldId id="332" r:id="rId57"/>
    <p:sldId id="333" r:id="rId58"/>
    <p:sldId id="334" r:id="rId59"/>
    <p:sldId id="390" r:id="rId60"/>
    <p:sldId id="391" r:id="rId61"/>
    <p:sldId id="392" r:id="rId6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4D3986-46C8-4E44-B5AF-D2AA7D72D8C5}">
          <p14:sldIdLst/>
        </p14:section>
        <p14:section name="Introduction" id="{755EE3F0-735C-440F-866F-EC0FAA20BA8C}">
          <p14:sldIdLst>
            <p14:sldId id="375"/>
            <p14:sldId id="376"/>
            <p14:sldId id="377"/>
            <p14:sldId id="378"/>
            <p14:sldId id="379"/>
          </p14:sldIdLst>
        </p14:section>
        <p14:section name="Framework" id="{B68A8BA3-78B2-4F82-8E6A-A6E6F7D6966E}">
          <p14:sldIdLst>
            <p14:sldId id="310"/>
            <p14:sldId id="311"/>
            <p14:sldId id="312"/>
            <p14:sldId id="313"/>
            <p14:sldId id="314"/>
          </p14:sldIdLst>
        </p14:section>
        <p14:section name="User Interface" id="{A4892BDB-28A5-4D75-A114-77D59D896F28}">
          <p14:sldIdLst>
            <p14:sldId id="315"/>
            <p14:sldId id="319"/>
            <p14:sldId id="320"/>
            <p14:sldId id="321"/>
            <p14:sldId id="322"/>
            <p14:sldId id="323"/>
            <p14:sldId id="324"/>
            <p14:sldId id="325"/>
            <p14:sldId id="316"/>
          </p14:sldIdLst>
        </p14:section>
        <p14:section name="Documentation" id="{321B3085-6D4D-45FE-8739-9805DB017970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Python" id="{20B34580-C4B8-4A22-B79A-5407B7332806}">
          <p14:sldIdLst/>
        </p14:section>
        <p14:section name="Indirect Inelastic" id="{B0490C37-4B12-42E2-9824-3BCB43329C3B}">
          <p14:sldIdLst>
            <p14:sldId id="317"/>
            <p14:sldId id="318"/>
          </p14:sldIdLst>
        </p14:section>
        <p14:section name="Reflectometry" id="{81105B00-14D3-4F64-B9B5-E571F005382E}">
          <p14:sldIdLst>
            <p14:sldId id="406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Diffraction" id="{6EB82FA1-79EF-4108-A083-BBB5E1A00B4F}">
          <p14:sldIdLst>
            <p14:sldId id="400"/>
            <p14:sldId id="407"/>
            <p14:sldId id="402"/>
            <p14:sldId id="403"/>
            <p14:sldId id="404"/>
            <p14:sldId id="405"/>
          </p14:sldIdLst>
        </p14:section>
        <p14:section name="SANS" id="{1DD590FF-1CE0-4070-814F-19A3C61416FD}">
          <p14:sldIdLst>
            <p14:sldId id="371"/>
            <p14:sldId id="370"/>
            <p14:sldId id="372"/>
            <p14:sldId id="373"/>
            <p14:sldId id="374"/>
          </p14:sldIdLst>
        </p14:section>
        <p14:section name="Muon" id="{A16FDEEA-DA59-4447-8998-0DA46E6127F0}">
          <p14:sldIdLst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Reflectometry" id="{6A25E49E-8FA9-464D-826C-38E7BA411BB5}">
          <p14:sldIdLst/>
        </p14:section>
        <p14:section name="Diffraction" id="{865F7CCE-BCB0-44E8-B1A0-753EEDB9E342}">
          <p14:sldIdLst/>
        </p14:section>
        <p14:section name="Conclusion" id="{68A5001D-DBEF-4EDA-92A5-8D8F15BE9927}">
          <p14:sldIdLst>
            <p14:sldId id="390"/>
            <p14:sldId id="391"/>
            <p14:sldId id="3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98" autoAdjust="0"/>
  </p:normalViewPr>
  <p:slideViewPr>
    <p:cSldViewPr>
      <p:cViewPr varScale="1">
        <p:scale>
          <a:sx n="102" d="100"/>
          <a:sy n="102" d="100"/>
        </p:scale>
        <p:origin x="-168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5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9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9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95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093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81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ntidproject.org/Release_Notes_3_2_Reflectomet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openxmlformats.org/officeDocument/2006/relationships/hyperlink" Target="mailto:nick.draper@stfc.ac.uk" TargetMode="External"/><Relationship Id="rId5" Type="http://schemas.openxmlformats.org/officeDocument/2006/relationships/hyperlink" Target="http://www.mantidproject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mantidproject.org/ReleaseNotes_3_2_Diffraction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png"/><Relationship Id="rId9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trac.mantidproject.org/mantid/roadmap" TargetMode="Externa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 Release 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Release 3.2</a:t>
            </a:r>
          </a:p>
          <a:p>
            <a:pPr eaLnBrk="1" hangingPunct="1">
              <a:defRPr/>
            </a:pPr>
            <a:r>
              <a:rPr lang="en-GB" sz="1800" dirty="0" smtClean="0"/>
              <a:t>ISIS</a:t>
            </a:r>
          </a:p>
        </p:txBody>
      </p:sp>
    </p:spTree>
    <p:extLst>
      <p:ext uri="{BB962C8B-B14F-4D97-AF65-F5344CB8AC3E}">
        <p14:creationId xmlns:p14="http://schemas.microsoft.com/office/powerpoint/2010/main" val="268646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New Algorithms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3528" y="1196752"/>
            <a:ext cx="4320480" cy="4781450"/>
          </a:xfrm>
        </p:spPr>
        <p:txBody>
          <a:bodyPr/>
          <a:lstStyle/>
          <a:p>
            <a:pPr marL="0" indent="0">
              <a:buNone/>
            </a:pPr>
            <a:r>
              <a:rPr lang="en-GB" sz="1900" dirty="0" err="1"/>
              <a:t>LoadIsawSpectrum</a:t>
            </a:r>
            <a:r>
              <a:rPr lang="en-GB" sz="1900" dirty="0"/>
              <a:t> </a:t>
            </a:r>
            <a:r>
              <a:rPr lang="en-GB" sz="1900" dirty="0" err="1" smtClean="0"/>
              <a:t>EstimatePDDetectorResolution</a:t>
            </a:r>
            <a:r>
              <a:rPr lang="en-GB" sz="1900" dirty="0" smtClean="0"/>
              <a:t> </a:t>
            </a:r>
            <a:r>
              <a:rPr lang="en-GB" sz="1900" dirty="0" err="1" smtClean="0"/>
              <a:t>DSFinterp</a:t>
            </a:r>
            <a:r>
              <a:rPr lang="en-GB" sz="1900" dirty="0" smtClean="0"/>
              <a:t> </a:t>
            </a:r>
            <a:r>
              <a:rPr lang="en-GB" sz="1900" dirty="0"/>
              <a:t>a new </a:t>
            </a:r>
            <a:r>
              <a:rPr lang="en-GB" sz="1900" dirty="0" err="1" smtClean="0"/>
              <a:t>ExportExperimentLog</a:t>
            </a:r>
            <a:r>
              <a:rPr lang="en-GB" sz="1900" dirty="0" smtClean="0"/>
              <a:t> </a:t>
            </a:r>
            <a:r>
              <a:rPr lang="en-GB" sz="1900" dirty="0" err="1" smtClean="0"/>
              <a:t>ExportSampleLogsToCSVFile</a:t>
            </a:r>
            <a:r>
              <a:rPr lang="en-GB" sz="1900" dirty="0" smtClean="0"/>
              <a:t> </a:t>
            </a:r>
            <a:r>
              <a:rPr lang="en-GB" sz="1900" dirty="0" err="1" smtClean="0"/>
              <a:t>AddTimeSeriesLog</a:t>
            </a:r>
            <a:r>
              <a:rPr lang="en-GB" sz="1900" dirty="0" smtClean="0"/>
              <a:t> </a:t>
            </a:r>
            <a:r>
              <a:rPr lang="en-GB" sz="1900" dirty="0" err="1" smtClean="0"/>
              <a:t>LoadILLReflectometry</a:t>
            </a:r>
            <a:r>
              <a:rPr lang="en-GB" sz="1900" dirty="0" smtClean="0"/>
              <a:t> </a:t>
            </a:r>
            <a:r>
              <a:rPr lang="en-GB" sz="1900" dirty="0" err="1" smtClean="0"/>
              <a:t>LoadGSASInstrumentFile</a:t>
            </a:r>
            <a:r>
              <a:rPr lang="en-GB" sz="1900" dirty="0" smtClean="0"/>
              <a:t> </a:t>
            </a:r>
          </a:p>
          <a:p>
            <a:pPr marL="0" indent="0">
              <a:buNone/>
            </a:pPr>
            <a:r>
              <a:rPr lang="en-GB" sz="1900" dirty="0" smtClean="0"/>
              <a:t>SavePlot1D</a:t>
            </a:r>
          </a:p>
          <a:p>
            <a:pPr marL="0" indent="0">
              <a:buNone/>
            </a:pPr>
            <a:r>
              <a:rPr lang="en-GB" sz="1900" dirty="0" err="1" smtClean="0"/>
              <a:t>SpecularReflectionPositionCorrect</a:t>
            </a:r>
            <a:r>
              <a:rPr lang="en-GB" sz="1900" dirty="0" smtClean="0"/>
              <a:t> </a:t>
            </a:r>
            <a:r>
              <a:rPr lang="en-GB" sz="1900" dirty="0" err="1" smtClean="0"/>
              <a:t>RemoveWorkspaceHistory</a:t>
            </a:r>
            <a:endParaRPr lang="en-GB" sz="1900" dirty="0"/>
          </a:p>
          <a:p>
            <a:pPr marL="0" indent="0">
              <a:buNone/>
            </a:pPr>
            <a:r>
              <a:rPr lang="en-GB" sz="1900" dirty="0" err="1"/>
              <a:t>CreateChunkingFromInstrument</a:t>
            </a:r>
            <a:r>
              <a:rPr lang="en-GB" sz="1900" dirty="0"/>
              <a:t> </a:t>
            </a:r>
            <a:r>
              <a:rPr lang="en-GB" sz="1900" dirty="0" err="1" smtClean="0"/>
              <a:t>CreateSampleWorkspace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4272045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340592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Auto-generated labels can use more standard labels, e.g. Greek symbols, sub/superscripts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8" y="2204864"/>
            <a:ext cx="8604448" cy="39387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7192904">
            <a:off x="6574361" y="5209396"/>
            <a:ext cx="1202844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Right Arrow 6"/>
          <p:cNvSpPr/>
          <p:nvPr/>
        </p:nvSpPr>
        <p:spPr bwMode="auto">
          <a:xfrm rot="3332570">
            <a:off x="1373696" y="5023498"/>
            <a:ext cx="176333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5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Plotting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303342" cy="449331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Bin/colour-fill plots not longer require a table</a:t>
            </a:r>
          </a:p>
        </p:txBody>
      </p:sp>
    </p:spTree>
    <p:extLst>
      <p:ext uri="{BB962C8B-B14F-4D97-AF65-F5344CB8AC3E}">
        <p14:creationId xmlns:p14="http://schemas.microsoft.com/office/powerpoint/2010/main" val="4268823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 Dialogs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205287"/>
          </a:xfrm>
        </p:spPr>
        <p:txBody>
          <a:bodyPr/>
          <a:lstStyle/>
          <a:p>
            <a:r>
              <a:rPr lang="en-GB" sz="2000" dirty="0" smtClean="0"/>
              <a:t>New icons to help with input</a:t>
            </a:r>
          </a:p>
          <a:p>
            <a:r>
              <a:rPr lang="en-GB" sz="2000" dirty="0" smtClean="0"/>
              <a:t>Default values displayed with placeholder text</a:t>
            </a:r>
          </a:p>
          <a:p>
            <a:r>
              <a:rPr lang="en-GB" sz="2000" dirty="0" smtClean="0"/>
              <a:t>Can still interact with rest of application!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607718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47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ICAT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8229600" cy="4421410"/>
          </a:xfrm>
        </p:spPr>
        <p:txBody>
          <a:bodyPr/>
          <a:lstStyle/>
          <a:p>
            <a:r>
              <a:rPr lang="en-GB" dirty="0" smtClean="0"/>
              <a:t>Download button disabled if archive available</a:t>
            </a:r>
          </a:p>
          <a:p>
            <a:r>
              <a:rPr lang="en-GB" dirty="0" smtClean="0"/>
              <a:t>The </a:t>
            </a:r>
            <a:r>
              <a:rPr lang="en-GB" dirty="0"/>
              <a:t>instrument drop down now contains their full names.</a:t>
            </a:r>
          </a:p>
          <a:p>
            <a:r>
              <a:rPr lang="en-GB" dirty="0" smtClean="0"/>
              <a:t>Publish </a:t>
            </a:r>
            <a:r>
              <a:rPr lang="en-GB" dirty="0"/>
              <a:t>interface has been </a:t>
            </a:r>
            <a:r>
              <a:rPr lang="en-GB" dirty="0" smtClean="0"/>
              <a:t>improved</a:t>
            </a:r>
            <a:endParaRPr lang="en-GB" dirty="0"/>
          </a:p>
          <a:p>
            <a:r>
              <a:rPr lang="en-GB" dirty="0" smtClean="0"/>
              <a:t>Cross-facility queries are now supported</a:t>
            </a:r>
          </a:p>
          <a:p>
            <a:pPr lvl="1"/>
            <a:r>
              <a:rPr lang="en-GB" dirty="0" smtClean="0"/>
              <a:t>Default queries all logged in sessions</a:t>
            </a:r>
          </a:p>
          <a:p>
            <a:r>
              <a:rPr lang="en-GB" dirty="0" smtClean="0"/>
              <a:t>Sessions are kept-alive if the facility </a:t>
            </a:r>
            <a:r>
              <a:rPr lang="en-GB" dirty="0" err="1" smtClean="0"/>
              <a:t>catalog</a:t>
            </a:r>
            <a:r>
              <a:rPr lang="en-GB" dirty="0" smtClean="0"/>
              <a:t> </a:t>
            </a:r>
            <a:r>
              <a:rPr lang="en-GB" dirty="0" err="1" smtClean="0"/>
              <a:t>impl</a:t>
            </a:r>
            <a:r>
              <a:rPr lang="en-GB" dirty="0" smtClean="0"/>
              <a:t>. supports it</a:t>
            </a:r>
            <a:endParaRPr lang="en-GB" dirty="0"/>
          </a:p>
          <a:p>
            <a:r>
              <a:rPr lang="en-GB" dirty="0" smtClean="0"/>
              <a:t>Better handling of situations when </a:t>
            </a:r>
            <a:r>
              <a:rPr lang="en-GB" dirty="0" err="1" smtClean="0"/>
              <a:t>catalog</a:t>
            </a:r>
            <a:r>
              <a:rPr lang="en-GB" dirty="0" smtClean="0"/>
              <a:t> was inaccessible.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61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4319633" cy="4417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5173" y="184482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graphs by drag and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Rearrange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Select and 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6184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62076"/>
            <a:ext cx="2086266" cy="2391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20888"/>
            <a:ext cx="5288843" cy="3767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1800" y="1052736"/>
            <a:ext cx="42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Commands in Tiled Window menu</a:t>
            </a:r>
          </a:p>
          <a:p>
            <a:r>
              <a:rPr lang="en-GB" dirty="0" smtClean="0"/>
              <a:t>Reshape: set number of columns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3861048"/>
            <a:ext cx="312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Untick</a:t>
            </a:r>
            <a:r>
              <a:rPr lang="en-GB" dirty="0" smtClean="0"/>
              <a:t> Scale Font setting</a:t>
            </a:r>
          </a:p>
          <a:p>
            <a:r>
              <a:rPr lang="en-GB" dirty="0" smtClean="0"/>
              <a:t>for better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377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800350" cy="389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844824"/>
            <a:ext cx="4383260" cy="185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35" y="12687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 column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70116" y="126876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 columns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194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Nested Algorithm History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58816" cy="4205287"/>
          </a:xfrm>
        </p:spPr>
        <p:txBody>
          <a:bodyPr/>
          <a:lstStyle/>
          <a:p>
            <a:r>
              <a:rPr lang="en-GB" dirty="0" smtClean="0"/>
              <a:t>No more black boxes</a:t>
            </a:r>
          </a:p>
          <a:p>
            <a:pPr lvl="1"/>
            <a:r>
              <a:rPr lang="en-GB" dirty="0" smtClean="0"/>
              <a:t>Records algorithms run and parameters used</a:t>
            </a:r>
          </a:p>
          <a:p>
            <a:r>
              <a:rPr lang="en-GB" dirty="0" smtClean="0"/>
              <a:t>Distinction:</a:t>
            </a:r>
          </a:p>
          <a:p>
            <a:pPr lvl="1"/>
            <a:r>
              <a:rPr lang="en-GB" dirty="0" smtClean="0"/>
              <a:t>Algorithms vs. Work-flow algorithms</a:t>
            </a:r>
          </a:p>
          <a:p>
            <a:r>
              <a:rPr lang="en-GB" dirty="0" smtClean="0"/>
              <a:t>Script generation from history</a:t>
            </a:r>
          </a:p>
          <a:p>
            <a:pPr lvl="1"/>
            <a:r>
              <a:rPr lang="en-GB" dirty="0" smtClean="0"/>
              <a:t>To any level of depth</a:t>
            </a:r>
          </a:p>
          <a:p>
            <a:r>
              <a:rPr lang="en-GB" dirty="0" smtClean="0"/>
              <a:t>History available through the Python API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52736"/>
            <a:ext cx="4368154" cy="306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7"/>
          <a:stretch/>
        </p:blipFill>
        <p:spPr bwMode="auto">
          <a:xfrm>
            <a:off x="4697057" y="4221088"/>
            <a:ext cx="4406071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4474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this meeting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Release 3.2</a:t>
            </a:r>
          </a:p>
          <a:p>
            <a:pPr lvl="1"/>
            <a:r>
              <a:rPr lang="en-GB" dirty="0" smtClean="0"/>
              <a:t>Release planned Friday 11</a:t>
            </a:r>
            <a:r>
              <a:rPr lang="en-GB" baseline="30000" dirty="0" smtClean="0"/>
              <a:t>th</a:t>
            </a:r>
            <a:r>
              <a:rPr lang="en-GB" dirty="0" smtClean="0"/>
              <a:t> July</a:t>
            </a:r>
          </a:p>
          <a:p>
            <a:pPr lvl="1"/>
            <a:r>
              <a:rPr lang="en-GB" dirty="0" smtClean="0"/>
              <a:t>Present the changes and improvements</a:t>
            </a:r>
          </a:p>
          <a:p>
            <a:pPr lvl="1"/>
            <a:r>
              <a:rPr lang="en-GB" dirty="0" smtClean="0"/>
              <a:t>Focus on Documentation and the Mantid website</a:t>
            </a:r>
          </a:p>
          <a:p>
            <a:pPr lvl="1"/>
            <a:r>
              <a:rPr lang="en-GB" dirty="0" smtClean="0"/>
              <a:t>What’s coming next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19219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Documentation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7078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to improve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Requirements from the SSC</a:t>
            </a:r>
          </a:p>
          <a:p>
            <a:pPr lvl="1"/>
            <a:r>
              <a:rPr lang="en-GB" dirty="0" smtClean="0"/>
              <a:t>More resilience to site internet connections</a:t>
            </a:r>
          </a:p>
          <a:p>
            <a:pPr lvl="1"/>
            <a:r>
              <a:rPr lang="en-GB" dirty="0" smtClean="0"/>
              <a:t>“Better” documentation – with “better” usage examples</a:t>
            </a:r>
          </a:p>
          <a:p>
            <a:pPr lvl="1"/>
            <a:r>
              <a:rPr lang="en-GB" dirty="0" smtClean="0"/>
              <a:t>Less black boxes, particularly for high level workflow algorithms</a:t>
            </a:r>
          </a:p>
          <a:p>
            <a:pPr lvl="1"/>
            <a:r>
              <a:rPr lang="en-GB" dirty="0" smtClean="0"/>
              <a:t>Same content in online and offline help</a:t>
            </a:r>
          </a:p>
          <a:p>
            <a:pPr lvl="1"/>
            <a:r>
              <a:rPr lang="en-GB" dirty="0" smtClean="0"/>
              <a:t>Less out of date information</a:t>
            </a:r>
          </a:p>
          <a:p>
            <a:pPr lvl="1"/>
            <a:r>
              <a:rPr lang="en-GB" dirty="0" smtClean="0"/>
              <a:t>Easier access to edit instrument/technique web pages</a:t>
            </a:r>
          </a:p>
          <a:p>
            <a:pPr lvl="1"/>
            <a:r>
              <a:rPr lang="en-GB" dirty="0" smtClean="0"/>
              <a:t>Some algorithms were missing </a:t>
            </a:r>
            <a:br>
              <a:rPr lang="en-GB" dirty="0" smtClean="0"/>
            </a:br>
            <a:r>
              <a:rPr lang="en-GB" dirty="0" smtClean="0"/>
              <a:t>help pages</a:t>
            </a:r>
            <a:endParaRPr lang="en-GB" dirty="0"/>
          </a:p>
        </p:txBody>
      </p:sp>
      <p:pic>
        <p:nvPicPr>
          <p:cNvPr id="6146" name="Picture 2" descr="C:\Mantid\Documents\Images\People_using_Mantid\Mantid SSC 20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7" b="5647"/>
          <a:stretch/>
        </p:blipFill>
        <p:spPr bwMode="auto">
          <a:xfrm>
            <a:off x="5364088" y="4365104"/>
            <a:ext cx="3722738" cy="24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39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old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402832" cy="4205287"/>
          </a:xfrm>
        </p:spPr>
        <p:txBody>
          <a:bodyPr/>
          <a:lstStyle/>
          <a:p>
            <a:r>
              <a:rPr lang="en-GB" dirty="0" smtClean="0"/>
              <a:t>Data gathered from 6 sources</a:t>
            </a:r>
          </a:p>
          <a:p>
            <a:r>
              <a:rPr lang="en-GB" dirty="0" smtClean="0"/>
              <a:t>Using 6 different processes</a:t>
            </a:r>
          </a:p>
          <a:p>
            <a:r>
              <a:rPr lang="en-GB" dirty="0" smtClean="0"/>
              <a:t>Into 5 different outputs</a:t>
            </a:r>
          </a:p>
          <a:p>
            <a:endParaRPr lang="en-GB" dirty="0"/>
          </a:p>
          <a:p>
            <a:r>
              <a:rPr lang="en-GB" dirty="0" smtClean="0"/>
              <a:t>Confusing</a:t>
            </a:r>
          </a:p>
          <a:p>
            <a:r>
              <a:rPr lang="en-GB" dirty="0" smtClean="0"/>
              <a:t>Hard to maintain</a:t>
            </a:r>
          </a:p>
          <a:p>
            <a:r>
              <a:rPr lang="en-GB" dirty="0" smtClean="0"/>
              <a:t>Hard to improve</a:t>
            </a:r>
          </a:p>
          <a:p>
            <a:r>
              <a:rPr lang="en-GB" dirty="0" smtClean="0"/>
              <a:t>Starting to look tired</a:t>
            </a:r>
            <a:endParaRPr lang="en-GB" dirty="0"/>
          </a:p>
        </p:txBody>
      </p:sp>
      <p:pic>
        <p:nvPicPr>
          <p:cNvPr id="4098" name="Picture 2" descr="C:\Mantid\Documents\Design\Documentation\Documentation 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87923"/>
            <a:ext cx="4088648" cy="615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9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improved documentation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58816" cy="4205287"/>
          </a:xfrm>
        </p:spPr>
        <p:txBody>
          <a:bodyPr/>
          <a:lstStyle/>
          <a:p>
            <a:r>
              <a:rPr lang="en-GB" dirty="0" smtClean="0"/>
              <a:t>Simplified around 2 processing tools</a:t>
            </a:r>
          </a:p>
          <a:p>
            <a:r>
              <a:rPr lang="en-GB" dirty="0" smtClean="0"/>
              <a:t>Automated testing of code snippets</a:t>
            </a:r>
            <a:endParaRPr lang="en-GB" dirty="0"/>
          </a:p>
        </p:txBody>
      </p:sp>
      <p:pic>
        <p:nvPicPr>
          <p:cNvPr id="5122" name="Picture 2" descr="C:\Mantid\Documents\Design\Documentation\Documentation new 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052736"/>
            <a:ext cx="4348749" cy="38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72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web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6419056" cy="4205287"/>
          </a:xfrm>
        </p:spPr>
        <p:txBody>
          <a:bodyPr/>
          <a:lstStyle/>
          <a:p>
            <a:r>
              <a:rPr lang="en-GB" dirty="0" smtClean="0"/>
              <a:t>New Cloud based server</a:t>
            </a:r>
          </a:p>
          <a:p>
            <a:pPr lvl="1"/>
            <a:r>
              <a:rPr lang="en-GB" dirty="0" smtClean="0"/>
              <a:t>Better internet uptime</a:t>
            </a:r>
          </a:p>
          <a:p>
            <a:pPr lvl="1"/>
            <a:r>
              <a:rPr lang="en-GB" dirty="0" smtClean="0"/>
              <a:t>Rapid outsourced server </a:t>
            </a:r>
            <a:br>
              <a:rPr lang="en-GB" dirty="0" smtClean="0"/>
            </a:br>
            <a:r>
              <a:rPr lang="en-GB" dirty="0" smtClean="0"/>
              <a:t>support</a:t>
            </a:r>
          </a:p>
          <a:p>
            <a:pPr lvl="2"/>
            <a:r>
              <a:rPr lang="en-GB" dirty="0" smtClean="0"/>
              <a:t>Still have direct access by </a:t>
            </a:r>
            <a:br>
              <a:rPr lang="en-GB" dirty="0" smtClean="0"/>
            </a:br>
            <a:r>
              <a:rPr lang="en-GB" dirty="0" smtClean="0"/>
              <a:t>development team</a:t>
            </a:r>
          </a:p>
          <a:p>
            <a:pPr lvl="1"/>
            <a:r>
              <a:rPr lang="en-GB" dirty="0" smtClean="0"/>
              <a:t>One facility outage does not affect others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Sourceforge</a:t>
            </a:r>
            <a:r>
              <a:rPr lang="en-GB" dirty="0" smtClean="0"/>
              <a:t> hosted downloads</a:t>
            </a:r>
          </a:p>
          <a:p>
            <a:pPr lvl="1"/>
            <a:r>
              <a:rPr lang="en-GB" dirty="0" smtClean="0"/>
              <a:t>Automatic worldwide mirroring</a:t>
            </a:r>
          </a:p>
          <a:p>
            <a:pPr lvl="1"/>
            <a:r>
              <a:rPr lang="en-GB" dirty="0" smtClean="0"/>
              <a:t>Reduces server bandwidth requirements</a:t>
            </a:r>
          </a:p>
          <a:p>
            <a:pPr lvl="1"/>
            <a:r>
              <a:rPr lang="en-GB" dirty="0" smtClean="0"/>
              <a:t>Download tracking</a:t>
            </a:r>
          </a:p>
        </p:txBody>
      </p:sp>
      <p:pic>
        <p:nvPicPr>
          <p:cNvPr id="7170" name="Picture 2" descr="http://www.cloudreviews.com/blog/wp-content/uploads/2012/12/cloud-server-hosting-op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6456" r="10514" b="6456"/>
          <a:stretch/>
        </p:blipFill>
        <p:spPr bwMode="auto">
          <a:xfrm>
            <a:off x="4716016" y="802728"/>
            <a:ext cx="4137152" cy="23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98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Updated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Cleaner look and feel</a:t>
            </a:r>
          </a:p>
          <a:p>
            <a:pPr lvl="1"/>
            <a:r>
              <a:rPr lang="en-GB" dirty="0" smtClean="0"/>
              <a:t>“Less like a wiki”</a:t>
            </a:r>
          </a:p>
          <a:p>
            <a:r>
              <a:rPr lang="en-GB" dirty="0" smtClean="0"/>
              <a:t>Better scaling to tablets, </a:t>
            </a:r>
            <a:br>
              <a:rPr lang="en-GB" dirty="0" smtClean="0"/>
            </a:br>
            <a:r>
              <a:rPr lang="en-GB" dirty="0" smtClean="0"/>
              <a:t>phones,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Better tool integration</a:t>
            </a:r>
          </a:p>
          <a:p>
            <a:pPr lvl="1"/>
            <a:r>
              <a:rPr lang="en-GB" dirty="0" smtClean="0"/>
              <a:t>Search </a:t>
            </a:r>
          </a:p>
          <a:p>
            <a:pPr lvl="1"/>
            <a:r>
              <a:rPr lang="en-GB" dirty="0" smtClean="0"/>
              <a:t>contact us </a:t>
            </a:r>
          </a:p>
          <a:p>
            <a:r>
              <a:rPr lang="en-GB" dirty="0" smtClean="0"/>
              <a:t>Easier to navigate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 t="5810" r="16830" b="4182"/>
          <a:stretch/>
        </p:blipFill>
        <p:spPr bwMode="auto">
          <a:xfrm>
            <a:off x="4932040" y="908720"/>
            <a:ext cx="3936836" cy="322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15070" r="17493" b="13164"/>
          <a:stretch/>
        </p:blipFill>
        <p:spPr bwMode="auto">
          <a:xfrm>
            <a:off x="5076056" y="3645024"/>
            <a:ext cx="3735330" cy="253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48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 for 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2890664" cy="4205287"/>
          </a:xfrm>
        </p:spPr>
        <p:txBody>
          <a:bodyPr/>
          <a:lstStyle/>
          <a:p>
            <a:r>
              <a:rPr lang="en-GB" dirty="0" smtClean="0"/>
              <a:t>Anyone can edit</a:t>
            </a:r>
          </a:p>
          <a:p>
            <a:r>
              <a:rPr lang="en-GB" dirty="0" smtClean="0"/>
              <a:t>Simply request an account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Perhaps to maintain an instrument or technique page</a:t>
            </a:r>
            <a:endParaRPr lang="en-GB" dirty="0"/>
          </a:p>
        </p:txBody>
      </p:sp>
      <p:pic>
        <p:nvPicPr>
          <p:cNvPr id="9218" name="Picture 2" descr="CreateAccount.png (617×54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193031"/>
            <a:ext cx="58769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Major effort to improve the content</a:t>
            </a:r>
          </a:p>
          <a:p>
            <a:pPr lvl="1"/>
            <a:r>
              <a:rPr lang="en-GB" dirty="0" smtClean="0"/>
              <a:t>Removal of old, outdated and historical </a:t>
            </a:r>
            <a:br>
              <a:rPr lang="en-GB" dirty="0" smtClean="0"/>
            </a:br>
            <a:r>
              <a:rPr lang="en-GB" dirty="0" smtClean="0"/>
              <a:t>content</a:t>
            </a:r>
          </a:p>
          <a:p>
            <a:pPr lvl="1"/>
            <a:r>
              <a:rPr lang="en-GB" dirty="0" smtClean="0"/>
              <a:t>Many algorithms descriptions improved</a:t>
            </a:r>
          </a:p>
          <a:p>
            <a:pPr lvl="1"/>
            <a:r>
              <a:rPr lang="en-GB" dirty="0" smtClean="0"/>
              <a:t>Flow diagrams for workflow algorithms</a:t>
            </a:r>
          </a:p>
          <a:p>
            <a:pPr lvl="1"/>
            <a:r>
              <a:rPr lang="en-GB" dirty="0" smtClean="0"/>
              <a:t>Usage examples for 60%+ </a:t>
            </a:r>
            <a:br>
              <a:rPr lang="en-GB" dirty="0" smtClean="0"/>
            </a:br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Genuinely useful</a:t>
            </a:r>
          </a:p>
          <a:p>
            <a:pPr lvl="2"/>
            <a:r>
              <a:rPr lang="en-GB" dirty="0" smtClean="0"/>
              <a:t>Automatically tested</a:t>
            </a:r>
          </a:p>
          <a:p>
            <a:pPr lvl="2"/>
            <a:r>
              <a:rPr lang="en-GB" dirty="0" smtClean="0"/>
              <a:t>Simply cut and paste</a:t>
            </a:r>
          </a:p>
          <a:p>
            <a:pPr lvl="1"/>
            <a:r>
              <a:rPr lang="en-GB" dirty="0" smtClean="0"/>
              <a:t>Better help for different </a:t>
            </a:r>
            <a:br>
              <a:rPr lang="en-GB" dirty="0" smtClean="0"/>
            </a:br>
            <a:r>
              <a:rPr lang="en-GB" dirty="0" smtClean="0"/>
              <a:t>versions of the same algorithm</a:t>
            </a:r>
          </a:p>
          <a:p>
            <a:pPr lvl="1"/>
            <a:r>
              <a:rPr lang="en-GB" dirty="0" smtClean="0"/>
              <a:t>Offline help perfectly matched</a:t>
            </a:r>
            <a:br>
              <a:rPr lang="en-GB" dirty="0" smtClean="0"/>
            </a:br>
            <a:r>
              <a:rPr lang="en-GB" dirty="0" smtClean="0"/>
              <a:t>to released version</a:t>
            </a:r>
          </a:p>
          <a:p>
            <a:pPr lvl="1"/>
            <a:r>
              <a:rPr lang="en-GB" dirty="0" smtClean="0"/>
              <a:t>Online help for specific versions</a:t>
            </a:r>
            <a:br>
              <a:rPr lang="en-GB" dirty="0" smtClean="0"/>
            </a:br>
            <a:r>
              <a:rPr lang="en-GB" dirty="0" smtClean="0"/>
              <a:t>will be archived for major releases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0242" name="Picture 2" descr="http://www.mantidproject.org/images/e/e8/UsageReb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8960"/>
            <a:ext cx="3685264" cy="31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gsReductionWork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51" y="251735"/>
            <a:ext cx="2302240" cy="31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44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 site of two halves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403648" y="3374994"/>
            <a:ext cx="6196977" cy="22862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5" name="Chord 4"/>
          <p:cNvSpPr/>
          <p:nvPr/>
        </p:nvSpPr>
        <p:spPr bwMode="auto">
          <a:xfrm>
            <a:off x="1403647" y="908720"/>
            <a:ext cx="6192689" cy="4932548"/>
          </a:xfrm>
          <a:prstGeom prst="chord">
            <a:avLst>
              <a:gd name="adj1" fmla="val 10831504"/>
              <a:gd name="adj2" fmla="val 215618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2204864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Technique / Instrument Pages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95936" y="1065510"/>
            <a:ext cx="165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Main page Navigation</a:t>
            </a:r>
          </a:p>
          <a:p>
            <a:r>
              <a:rPr lang="en-GB" sz="1400" dirty="0" smtClean="0"/>
              <a:t>News</a:t>
            </a:r>
          </a:p>
          <a:p>
            <a:r>
              <a:rPr lang="en-GB" sz="1400" dirty="0" smtClean="0"/>
              <a:t>Release Notes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87428" y="220486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Developer Notes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2204864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Concepts</a:t>
            </a:r>
            <a:br>
              <a:rPr lang="en-GB" sz="1400" dirty="0" smtClean="0"/>
            </a:br>
            <a:r>
              <a:rPr lang="en-GB" sz="1400" dirty="0" err="1" smtClean="0"/>
              <a:t>Mantidplot</a:t>
            </a:r>
            <a:r>
              <a:rPr lang="en-GB" sz="1400" dirty="0" smtClean="0"/>
              <a:t> Manual</a:t>
            </a:r>
            <a:br>
              <a:rPr lang="en-GB" sz="1400" dirty="0" smtClean="0"/>
            </a:br>
            <a:r>
              <a:rPr lang="en-GB" sz="1400" dirty="0" smtClean="0"/>
              <a:t>Training Courses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547664" y="3933056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Algorithm Reference</a:t>
            </a:r>
          </a:p>
          <a:p>
            <a:r>
              <a:rPr lang="en-GB" sz="1400" dirty="0" smtClean="0"/>
              <a:t>Fit Function Reference</a:t>
            </a:r>
          </a:p>
          <a:p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3933056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Python API Reference</a:t>
            </a:r>
          </a:p>
          <a:p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581" y="1897087"/>
            <a:ext cx="123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Mediawiki</a:t>
            </a:r>
            <a:endParaRPr lang="en-GB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7582" y="4302388"/>
            <a:ext cx="123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Sphinx generated web pages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413135" y="600943"/>
            <a:ext cx="123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Searching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7" y="907231"/>
            <a:ext cx="98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Google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72400" y="905742"/>
            <a:ext cx="9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Sphinx</a:t>
            </a:r>
            <a:endParaRPr lang="en-GB" sz="1400" dirty="0"/>
          </a:p>
        </p:txBody>
      </p:sp>
      <p:sp>
        <p:nvSpPr>
          <p:cNvPr id="17" name="Down Arrow 16"/>
          <p:cNvSpPr/>
          <p:nvPr/>
        </p:nvSpPr>
        <p:spPr bwMode="auto">
          <a:xfrm>
            <a:off x="7600625" y="1213519"/>
            <a:ext cx="427758" cy="444772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8320706" y="3374994"/>
            <a:ext cx="427758" cy="226948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60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Demo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731446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targeted for </a:t>
            </a:r>
            <a:r>
              <a:rPr lang="en-GB" dirty="0" smtClean="0"/>
              <a:t>v3.2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ISIS</a:t>
            </a:r>
          </a:p>
          <a:p>
            <a:pPr lvl="1"/>
            <a:r>
              <a:rPr lang="en-GB" dirty="0" smtClean="0"/>
              <a:t>Transparency</a:t>
            </a:r>
          </a:p>
          <a:p>
            <a:pPr lvl="1"/>
            <a:r>
              <a:rPr lang="en-GB" dirty="0" smtClean="0"/>
              <a:t>Documentation</a:t>
            </a:r>
          </a:p>
          <a:p>
            <a:pPr lvl="1"/>
            <a:r>
              <a:rPr lang="en-GB" dirty="0" smtClean="0"/>
              <a:t>Plotting Improvements</a:t>
            </a:r>
          </a:p>
          <a:p>
            <a:pPr lvl="1"/>
            <a:r>
              <a:rPr lang="en-GB" dirty="0" smtClean="0"/>
              <a:t>Tiled Graphs</a:t>
            </a:r>
          </a:p>
          <a:p>
            <a:pPr lvl="1"/>
            <a:r>
              <a:rPr lang="en-GB" dirty="0" smtClean="0"/>
              <a:t>Training courses</a:t>
            </a:r>
          </a:p>
          <a:p>
            <a:pPr lvl="2"/>
            <a:r>
              <a:rPr lang="en-GB" dirty="0" smtClean="0"/>
              <a:t>Neutron and </a:t>
            </a:r>
            <a:r>
              <a:rPr lang="en-GB" dirty="0" err="1" smtClean="0"/>
              <a:t>Muon</a:t>
            </a:r>
            <a:r>
              <a:rPr lang="en-GB" dirty="0" smtClean="0"/>
              <a:t> training courses</a:t>
            </a:r>
          </a:p>
          <a:p>
            <a:pPr lvl="1"/>
            <a:r>
              <a:rPr lang="en-GB" dirty="0" smtClean="0"/>
              <a:t>ICAT 4 Multi facility support</a:t>
            </a:r>
          </a:p>
          <a:p>
            <a:pPr lvl="1"/>
            <a:r>
              <a:rPr lang="en-GB" dirty="0" smtClean="0"/>
              <a:t>Instrument File Repository</a:t>
            </a:r>
          </a:p>
          <a:p>
            <a:pPr lvl="1"/>
            <a:r>
              <a:rPr lang="en-GB" dirty="0"/>
              <a:t>Python Command Line interface improvements</a:t>
            </a:r>
            <a:endParaRPr lang="en-GB" dirty="0" smtClean="0"/>
          </a:p>
          <a:p>
            <a:r>
              <a:rPr lang="en-GB" dirty="0" smtClean="0"/>
              <a:t>Various technique led improvements</a:t>
            </a:r>
          </a:p>
          <a:p>
            <a:endParaRPr lang="en-GB" dirty="0" smtClean="0"/>
          </a:p>
        </p:txBody>
      </p:sp>
      <p:pic>
        <p:nvPicPr>
          <p:cNvPr id="5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74" y="2290873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2" y="2636912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0" y="1887828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37" y="1522193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56992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1" y="3746146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oum.ox.ac.uk/thezone/minerals/define/quiz/images/cross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21088"/>
            <a:ext cx="537980" cy="4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oum.ox.ac.uk/thezone/minerals/define/quiz/images/cross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81955"/>
            <a:ext cx="537980" cy="4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7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60121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Indirect Inelastic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95921"/>
            <a:ext cx="5915000" cy="4205287"/>
          </a:xfrm>
        </p:spPr>
        <p:txBody>
          <a:bodyPr/>
          <a:lstStyle/>
          <a:p>
            <a:r>
              <a:rPr lang="en-GB" dirty="0" smtClean="0"/>
              <a:t>New algorithm: </a:t>
            </a:r>
            <a:r>
              <a:rPr lang="en-GB" dirty="0" err="1" smtClean="0"/>
              <a:t>IndirectILLReduction</a:t>
            </a:r>
            <a:endParaRPr lang="en-GB" dirty="0" smtClean="0"/>
          </a:p>
          <a:p>
            <a:pPr lvl="1"/>
            <a:r>
              <a:rPr lang="en-GB" dirty="0" smtClean="0"/>
              <a:t>For IN16B</a:t>
            </a:r>
          </a:p>
          <a:p>
            <a:r>
              <a:rPr lang="en-GB" dirty="0" err="1" smtClean="0"/>
              <a:t>DensityOfStates</a:t>
            </a:r>
            <a:endParaRPr lang="en-GB" dirty="0" smtClean="0"/>
          </a:p>
          <a:p>
            <a:pPr lvl="1"/>
            <a:r>
              <a:rPr lang="en-GB" dirty="0" smtClean="0"/>
              <a:t>Partial contributions both summed and individual.</a:t>
            </a:r>
          </a:p>
          <a:p>
            <a:r>
              <a:rPr lang="en-GB" dirty="0" smtClean="0"/>
              <a:t>Calculate Corrections</a:t>
            </a:r>
          </a:p>
          <a:p>
            <a:pPr lvl="1"/>
            <a:r>
              <a:rPr lang="en-GB" dirty="0" smtClean="0"/>
              <a:t>Uses chemical formula for cross-sections</a:t>
            </a:r>
          </a:p>
          <a:p>
            <a:r>
              <a:rPr lang="en-GB" dirty="0" smtClean="0"/>
              <a:t>New Moments tab</a:t>
            </a:r>
          </a:p>
          <a:p>
            <a:pPr lvl="1"/>
            <a:r>
              <a:rPr lang="en-GB" dirty="0" smtClean="0"/>
              <a:t>Calculates moments of an S(</a:t>
            </a:r>
            <a:r>
              <a:rPr lang="en-GB" dirty="0" err="1" smtClean="0"/>
              <a:t>Q,w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Just another algorithm: </a:t>
            </a:r>
            <a:r>
              <a:rPr lang="en-GB" dirty="0" err="1" smtClean="0"/>
              <a:t>SofQWMoments</a:t>
            </a:r>
            <a:endParaRPr lang="en-GB" dirty="0" smtClean="0"/>
          </a:p>
          <a:p>
            <a:r>
              <a:rPr lang="en-GB" dirty="0" err="1" smtClean="0"/>
              <a:t>ConvFit</a:t>
            </a:r>
            <a:endParaRPr lang="en-GB" dirty="0" smtClean="0"/>
          </a:p>
          <a:p>
            <a:pPr lvl="1"/>
            <a:r>
              <a:rPr lang="en-GB" dirty="0" smtClean="0"/>
              <a:t>Temperature correction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14901" y="2924944"/>
            <a:ext cx="3368782" cy="1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88224" y="4419273"/>
            <a:ext cx="1958022" cy="237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799216" y="1030870"/>
            <a:ext cx="2084467" cy="1782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73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9123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to Stitch1D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692696"/>
            <a:ext cx="8229600" cy="4205287"/>
          </a:xfrm>
        </p:spPr>
        <p:txBody>
          <a:bodyPr/>
          <a:lstStyle/>
          <a:p>
            <a:r>
              <a:rPr lang="en-US" dirty="0" smtClean="0"/>
              <a:t>Made smarter about choosing defaults so less inputs required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	S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titched</a:t>
            </a:r>
            <a:r>
              <a:rPr lang="en-GB" sz="18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scale_factor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Stitch1D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(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ws1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 ws2)</a:t>
            </a:r>
          </a:p>
          <a:p>
            <a:pPr marL="0" indent="0">
              <a:buNone/>
            </a:pPr>
            <a:endParaRPr lang="en-GB" sz="1800" dirty="0" smtClean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Times New Roman"/>
            </a:endParaRPr>
          </a:p>
          <a:p>
            <a:r>
              <a:rPr lang="en-US" dirty="0" smtClean="0"/>
              <a:t>Logs the error in the integrated overlap region for diagnostics</a:t>
            </a:r>
          </a:p>
          <a:p>
            <a:r>
              <a:rPr lang="en-US" dirty="0" smtClean="0"/>
              <a:t>Better handling of </a:t>
            </a:r>
            <a:r>
              <a:rPr lang="en-US" dirty="0" smtClean="0"/>
              <a:t>special values when calculating the overlap</a:t>
            </a:r>
          </a:p>
          <a:p>
            <a:r>
              <a:rPr lang="en-US" dirty="0" smtClean="0"/>
              <a:t>General performance </a:t>
            </a:r>
            <a:r>
              <a:rPr lang="en-US" dirty="0" err="1" smtClean="0"/>
              <a:t>improvments</a:t>
            </a:r>
            <a:endParaRPr lang="en-US" dirty="0" smtClean="0"/>
          </a:p>
          <a:p>
            <a:r>
              <a:rPr lang="en-US" dirty="0" smtClean="0"/>
              <a:t>Stitch1DMany </a:t>
            </a:r>
            <a:r>
              <a:rPr lang="en-US" dirty="0"/>
              <a:t>now returns a collection of all scale factors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Other improvements to this algorithm detailed in release notes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62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and Position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found in the </a:t>
            </a:r>
            <a:r>
              <a:rPr lang="en-US" b="1" dirty="0" err="1" smtClean="0"/>
              <a:t>ReflectometryReductionOne</a:t>
            </a:r>
            <a:r>
              <a:rPr lang="en-US" dirty="0" smtClean="0"/>
              <a:t> workflow algorithm concerning the </a:t>
            </a:r>
            <a:r>
              <a:rPr lang="en-US" dirty="0" smtClean="0"/>
              <a:t>scattering </a:t>
            </a:r>
            <a:r>
              <a:rPr lang="en-US" dirty="0" smtClean="0"/>
              <a:t>angle calculated. </a:t>
            </a:r>
            <a:r>
              <a:rPr lang="en-US" b="1" dirty="0" err="1" smtClean="0"/>
              <a:t>SpecularReflectionCalculateTheta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Similar issue with position correction </a:t>
            </a:r>
            <a:r>
              <a:rPr lang="en-US" b="1" dirty="0" err="1" smtClean="0"/>
              <a:t>SpecularReflectionPositionCorrect</a:t>
            </a:r>
            <a:r>
              <a:rPr lang="en-US" dirty="0" smtClean="0"/>
              <a:t> </a:t>
            </a:r>
            <a:r>
              <a:rPr lang="en-US" dirty="0"/>
              <a:t>algorithm does the work for this.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748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and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and Saving from *.</a:t>
            </a:r>
            <a:r>
              <a:rPr lang="en-US" dirty="0" err="1" smtClean="0"/>
              <a:t>tbl</a:t>
            </a:r>
            <a:r>
              <a:rPr lang="en-US" dirty="0" smtClean="0"/>
              <a:t> format to and from </a:t>
            </a:r>
            <a:r>
              <a:rPr lang="en-US" dirty="0" err="1" smtClean="0"/>
              <a:t>TableWorkspaces</a:t>
            </a:r>
            <a:r>
              <a:rPr lang="en-US" dirty="0" smtClean="0"/>
              <a:t> </a:t>
            </a:r>
            <a:r>
              <a:rPr lang="en-US" b="1" dirty="0" err="1" smtClean="0"/>
              <a:t>SaveReflTbl</a:t>
            </a:r>
            <a:r>
              <a:rPr lang="en-US" dirty="0" smtClean="0"/>
              <a:t> and </a:t>
            </a:r>
            <a:r>
              <a:rPr lang="en-US" b="1" dirty="0" err="1" smtClean="0"/>
              <a:t>LoadReflTbl</a:t>
            </a:r>
            <a:endParaRPr lang="en-US" b="1" dirty="0" smtClean="0"/>
          </a:p>
          <a:p>
            <a:r>
              <a:rPr lang="en-US" b="1" dirty="0" err="1" smtClean="0"/>
              <a:t>SaveAnstoAscii</a:t>
            </a:r>
            <a:r>
              <a:rPr lang="en-US" b="1" dirty="0" smtClean="0"/>
              <a:t> </a:t>
            </a:r>
            <a:r>
              <a:rPr lang="en-US" dirty="0" smtClean="0"/>
              <a:t>now an algorithm in it’s own right</a:t>
            </a:r>
            <a:endParaRPr lang="en-US" b="1" dirty="0" smtClean="0"/>
          </a:p>
          <a:p>
            <a:r>
              <a:rPr lang="en-US" b="1" dirty="0" err="1" smtClean="0"/>
              <a:t>SaveILLCosmosAscii</a:t>
            </a:r>
            <a:r>
              <a:rPr lang="en-US" b="1" dirty="0" smtClean="0"/>
              <a:t> </a:t>
            </a:r>
            <a:r>
              <a:rPr lang="en-US" dirty="0" smtClean="0"/>
              <a:t>now an algorithm in it’s own </a:t>
            </a:r>
            <a:r>
              <a:rPr lang="en-US" dirty="0" smtClean="0"/>
              <a:t>right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6" name="Picture 5" descr="Screen Shot 2014-07-11 at 08.3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3592847" cy="2650959"/>
          </a:xfrm>
          <a:prstGeom prst="rect">
            <a:avLst/>
          </a:prstGeom>
        </p:spPr>
      </p:pic>
      <p:pic>
        <p:nvPicPr>
          <p:cNvPr id="7" name="Picture 6" descr="Screen Shot 2014-07-11 at 08.3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060174" cy="22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8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</a:t>
            </a:r>
            <a:r>
              <a:rPr lang="en-US" dirty="0" smtClean="0"/>
              <a:t> </a:t>
            </a:r>
            <a:r>
              <a:rPr lang="en-US" dirty="0" err="1" smtClean="0"/>
              <a:t>Gui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ICAT for data searching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4-07-10 at 08.58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05064"/>
            <a:ext cx="5760640" cy="2427367"/>
          </a:xfrm>
          <a:prstGeom prst="rect">
            <a:avLst/>
          </a:prstGeom>
        </p:spPr>
      </p:pic>
      <p:pic>
        <p:nvPicPr>
          <p:cNvPr id="4" name="Picture 3" descr="Screen Shot 2014-07-10 at 09.0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3671082" cy="242114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691680" y="2780928"/>
            <a:ext cx="3024336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547664" y="4509120"/>
            <a:ext cx="1080120" cy="2160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06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</a:t>
            </a:r>
            <a:r>
              <a:rPr lang="en-US" dirty="0" smtClean="0"/>
              <a:t> </a:t>
            </a:r>
            <a:r>
              <a:rPr lang="en-US" dirty="0" err="1" smtClean="0"/>
              <a:t>Gui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112568"/>
          </a:xfrm>
        </p:spPr>
        <p:txBody>
          <a:bodyPr/>
          <a:lstStyle/>
          <a:p>
            <a:r>
              <a:rPr lang="en-US" dirty="0" smtClean="0"/>
              <a:t>Plot button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new workflow algorithms over the existing scripts for processing</a:t>
            </a:r>
            <a:endParaRPr lang="en-US" dirty="0"/>
          </a:p>
        </p:txBody>
      </p:sp>
      <p:pic>
        <p:nvPicPr>
          <p:cNvPr id="5" name="Picture 4" descr="Screen Shot 2014-07-10 at 08.5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02" y="1268760"/>
            <a:ext cx="3859145" cy="128976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6588224" y="1988840"/>
            <a:ext cx="1152128" cy="43204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8" name="Picture 7" descr="Screen Shot 2014-07-10 at 09.0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933056"/>
            <a:ext cx="3671082" cy="242114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4067944" y="4797152"/>
            <a:ext cx="3528392" cy="43204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</a:t>
            </a:r>
            <a:r>
              <a:rPr lang="en-US" dirty="0" smtClean="0"/>
              <a:t> </a:t>
            </a:r>
            <a:r>
              <a:rPr lang="en-US" dirty="0" err="1" smtClean="0"/>
              <a:t>Gui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112568"/>
          </a:xfrm>
        </p:spPr>
        <p:txBody>
          <a:bodyPr/>
          <a:lstStyle/>
          <a:p>
            <a:r>
              <a:rPr lang="en-US" dirty="0"/>
              <a:t>Stitching is done as part of processing if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Transmission runs are stored and recycled where </a:t>
            </a:r>
            <a:r>
              <a:rPr lang="en-US" dirty="0" smtClean="0"/>
              <a:t>possible</a:t>
            </a:r>
          </a:p>
          <a:p>
            <a:endParaRPr lang="en-US" dirty="0"/>
          </a:p>
          <a:p>
            <a:r>
              <a:rPr lang="en-US" dirty="0" smtClean="0"/>
              <a:t>Copy, Paste, Cut keyboard shortcuts and menu options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07-10 at 09.0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149080"/>
            <a:ext cx="1993900" cy="1892300"/>
          </a:xfrm>
          <a:prstGeom prst="rect">
            <a:avLst/>
          </a:prstGeom>
        </p:spPr>
      </p:pic>
      <p:pic>
        <p:nvPicPr>
          <p:cNvPr id="5" name="Picture 4" descr="Screen Shot 2014-07-10 at 09.0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37112"/>
            <a:ext cx="2933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9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3" y="2996952"/>
            <a:ext cx="8867328" cy="4205287"/>
          </a:xfrm>
        </p:spPr>
        <p:txBody>
          <a:bodyPr/>
          <a:lstStyle/>
          <a:p>
            <a:r>
              <a:rPr lang="en-US" dirty="0" smtClean="0"/>
              <a:t>Numerous other changes refer </a:t>
            </a:r>
            <a:r>
              <a:rPr lang="en-US" dirty="0"/>
              <a:t>to release notes 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www.mantidproject.org</a:t>
            </a:r>
            <a:r>
              <a:rPr lang="en-US" sz="2000" dirty="0">
                <a:hlinkClick r:id="rId2"/>
              </a:rPr>
              <a:t>/Release_Notes_3_2_Reflectometry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394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Neutron Training Course</a:t>
            </a:r>
          </a:p>
          <a:p>
            <a:pPr lvl="1"/>
            <a:r>
              <a:rPr lang="en-GB" dirty="0" err="1" smtClean="0"/>
              <a:t>Muon</a:t>
            </a:r>
            <a:r>
              <a:rPr lang="en-GB" dirty="0" smtClean="0"/>
              <a:t> Training Course</a:t>
            </a:r>
          </a:p>
          <a:p>
            <a:pPr lvl="1"/>
            <a:r>
              <a:rPr lang="en-GB" dirty="0" smtClean="0"/>
              <a:t>ILL</a:t>
            </a:r>
          </a:p>
          <a:p>
            <a:pPr lvl="1"/>
            <a:r>
              <a:rPr lang="en-GB" dirty="0" smtClean="0"/>
              <a:t>15-17</a:t>
            </a:r>
            <a:r>
              <a:rPr lang="en-GB" baseline="30000" dirty="0" smtClean="0"/>
              <a:t>th</a:t>
            </a:r>
            <a:r>
              <a:rPr lang="en-GB" dirty="0" smtClean="0"/>
              <a:t> September</a:t>
            </a:r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3933056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93544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5700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892480" cy="4205287"/>
          </a:xfrm>
        </p:spPr>
        <p:txBody>
          <a:bodyPr/>
          <a:lstStyle/>
          <a:p>
            <a:r>
              <a:rPr lang="en-US" dirty="0" smtClean="0"/>
              <a:t>Attempt to solve the peak shape issue – don’t assume a shape</a:t>
            </a:r>
          </a:p>
          <a:p>
            <a:r>
              <a:rPr lang="en-US" dirty="0" smtClean="0"/>
              <a:t>Use connected component analysis to identify peaks and generate a new image</a:t>
            </a:r>
          </a:p>
          <a:p>
            <a:r>
              <a:rPr lang="en-US" dirty="0" smtClean="0"/>
              <a:t>Integrate peaks on the image</a:t>
            </a:r>
          </a:p>
          <a:p>
            <a:r>
              <a:rPr lang="en-US" b="1" dirty="0" err="1" smtClean="0"/>
              <a:t>IntegratePeaksUsingClusters</a:t>
            </a:r>
            <a:r>
              <a:rPr lang="en-US" b="1" dirty="0" smtClean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645024"/>
            <a:ext cx="3033315" cy="2896553"/>
          </a:xfrm>
          <a:prstGeom prst="rect">
            <a:avLst/>
          </a:prstGeom>
        </p:spPr>
      </p:pic>
      <p:pic>
        <p:nvPicPr>
          <p:cNvPr id="5" name="Picture 4" descr="peak_animation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45024"/>
            <a:ext cx="314708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2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686800" cy="5184576"/>
          </a:xfrm>
        </p:spPr>
        <p:txBody>
          <a:bodyPr/>
          <a:lstStyle/>
          <a:p>
            <a:r>
              <a:rPr lang="en-US" b="1" dirty="0" err="1" smtClean="0"/>
              <a:t>IntegratePeaksHybrid</a:t>
            </a:r>
            <a:r>
              <a:rPr lang="en-US" b="1" dirty="0" smtClean="0"/>
              <a:t> </a:t>
            </a:r>
            <a:r>
              <a:rPr lang="en-US" dirty="0" smtClean="0"/>
              <a:t>uses the CCA method but uses concepts from </a:t>
            </a:r>
            <a:r>
              <a:rPr lang="en-US" b="1" dirty="0" err="1" smtClean="0"/>
              <a:t>IntegratePeaksMD</a:t>
            </a:r>
            <a:r>
              <a:rPr lang="en-US" dirty="0" smtClean="0"/>
              <a:t>. </a:t>
            </a:r>
            <a:r>
              <a:rPr lang="en-US" dirty="0" smtClean="0"/>
              <a:t>Fastest, </a:t>
            </a:r>
            <a:r>
              <a:rPr lang="en-US" dirty="0" smtClean="0"/>
              <a:t>of all our integration methods.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integrated_peaks</a:t>
            </a:r>
            <a:r>
              <a:rPr lang="en-GB" sz="18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cluster_images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=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IntegratePeaksHybrid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mdew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 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	peaks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BackgroundOuterRadius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=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0.4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)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Times New Roman"/>
            </a:endParaRP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Times New Roman"/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peaks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t="6112" r="18828" b="11866"/>
          <a:stretch/>
        </p:blipFill>
        <p:spPr>
          <a:xfrm>
            <a:off x="2267744" y="3645024"/>
            <a:ext cx="2827568" cy="2880320"/>
          </a:xfrm>
          <a:prstGeom prst="rect">
            <a:avLst/>
          </a:prstGeom>
        </p:spPr>
      </p:pic>
      <p:pic>
        <p:nvPicPr>
          <p:cNvPr id="5" name="Picture 4" descr="peaks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4" t="5360" r="27286"/>
          <a:stretch/>
        </p:blipFill>
        <p:spPr>
          <a:xfrm>
            <a:off x="5436096" y="3654254"/>
            <a:ext cx="2272946" cy="28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87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aks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7" t="17557" r="4239" b="12003"/>
          <a:stretch/>
        </p:blipFill>
        <p:spPr>
          <a:xfrm>
            <a:off x="1187624" y="908720"/>
            <a:ext cx="7064636" cy="45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31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EnginXFitPeaks</a:t>
            </a:r>
            <a:endParaRPr lang="en-US" dirty="0" smtClean="0"/>
          </a:p>
          <a:p>
            <a:r>
              <a:rPr lang="en-US" dirty="0" err="1" smtClean="0"/>
              <a:t>EnginXCalibrate</a:t>
            </a:r>
            <a:endParaRPr lang="en-US" dirty="0" smtClean="0"/>
          </a:p>
          <a:p>
            <a:r>
              <a:rPr lang="en-US" dirty="0" err="1" smtClean="0"/>
              <a:t>EnginXCalibrateFull</a:t>
            </a:r>
            <a:endParaRPr lang="en-US" dirty="0" smtClean="0"/>
          </a:p>
          <a:p>
            <a:r>
              <a:rPr lang="en-US" dirty="0" err="1" smtClean="0"/>
              <a:t>EngineXFocus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521"/>
          <a:stretch/>
        </p:blipFill>
        <p:spPr>
          <a:xfrm>
            <a:off x="5004048" y="1628800"/>
            <a:ext cx="2877562" cy="36403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220072" y="3429000"/>
            <a:ext cx="2376264" cy="108012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7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Additions and Fixes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205287"/>
          </a:xfrm>
        </p:spPr>
        <p:txBody>
          <a:bodyPr/>
          <a:lstStyle/>
          <a:p>
            <a:r>
              <a:rPr lang="en-US" b="1" dirty="0" err="1" smtClean="0"/>
              <a:t>BinMD</a:t>
            </a:r>
            <a:r>
              <a:rPr lang="en-US" dirty="0" smtClean="0"/>
              <a:t> and </a:t>
            </a:r>
            <a:r>
              <a:rPr lang="en-US" b="1" dirty="0" err="1" smtClean="0"/>
              <a:t>SliceMD</a:t>
            </a:r>
            <a:r>
              <a:rPr lang="en-US" dirty="0" smtClean="0"/>
              <a:t> algorithm dialogs remember previous values unless told to recalculate</a:t>
            </a:r>
          </a:p>
          <a:p>
            <a:r>
              <a:rPr lang="en-US" b="1" dirty="0" err="1" smtClean="0"/>
              <a:t>FindClusterFaces</a:t>
            </a:r>
            <a:r>
              <a:rPr lang="en-US" dirty="0" smtClean="0"/>
              <a:t> algorithm for </a:t>
            </a:r>
            <a:r>
              <a:rPr lang="en-US" dirty="0" err="1" smtClean="0"/>
              <a:t>visualisation</a:t>
            </a:r>
            <a:r>
              <a:rPr lang="en-US" dirty="0" smtClean="0"/>
              <a:t>, though no </a:t>
            </a:r>
            <a:r>
              <a:rPr lang="en-US" dirty="0" err="1" smtClean="0"/>
              <a:t>SliceViewer</a:t>
            </a:r>
            <a:r>
              <a:rPr lang="en-US" dirty="0" smtClean="0"/>
              <a:t> option yet.</a:t>
            </a:r>
          </a:p>
          <a:p>
            <a:r>
              <a:rPr lang="en-US" b="1" dirty="0" err="1" smtClean="0"/>
              <a:t>LoadRaw</a:t>
            </a:r>
            <a:r>
              <a:rPr lang="en-US" dirty="0" smtClean="0"/>
              <a:t> </a:t>
            </a:r>
            <a:r>
              <a:rPr lang="en-US" dirty="0"/>
              <a:t>now accepts A list of periods to load. This was introduced for the NPL experiment.</a:t>
            </a:r>
          </a:p>
          <a:p>
            <a:r>
              <a:rPr lang="en-US" dirty="0" smtClean="0"/>
              <a:t>CCA </a:t>
            </a:r>
            <a:r>
              <a:rPr lang="en-US" dirty="0" smtClean="0"/>
              <a:t>features live outside the integration algorithms, as may be reused for other problems/techniques</a:t>
            </a:r>
            <a:r>
              <a:rPr lang="en-US" dirty="0" smtClean="0"/>
              <a:t>.</a:t>
            </a:r>
          </a:p>
          <a:p>
            <a:r>
              <a:rPr lang="en-GB" b="1" dirty="0" err="1"/>
              <a:t>FindPeaksMD</a:t>
            </a:r>
            <a:r>
              <a:rPr lang="en-GB" dirty="0"/>
              <a:t> is now multithreaded and runs up to 13 times faster with our development test dataset</a:t>
            </a:r>
            <a:endParaRPr lang="en-GB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www.mantidproject.org</a:t>
            </a:r>
            <a:r>
              <a:rPr lang="en-US" sz="2000" dirty="0">
                <a:hlinkClick r:id="rId2"/>
              </a:rPr>
              <a:t>/ReleaseNotes_3_2_Diffraction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0969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74338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SANS2D Tube Calibration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gas tube detector banks in SANS2D</a:t>
            </a:r>
          </a:p>
          <a:p>
            <a:r>
              <a:rPr lang="en-GB" dirty="0" smtClean="0"/>
              <a:t>Tube calibration script required</a:t>
            </a:r>
          </a:p>
          <a:p>
            <a:r>
              <a:rPr lang="en-GB" dirty="0" smtClean="0"/>
              <a:t>Used via the “/TUBECALIBFILE” User File command</a:t>
            </a:r>
            <a:endParaRPr lang="en-GB" dirty="0"/>
          </a:p>
        </p:txBody>
      </p:sp>
      <p:pic>
        <p:nvPicPr>
          <p:cNvPr id="2050" name="Picture 2" descr="http://www.mantidproject.org/images/6/62/Sans2d_tube_calib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68977"/>
            <a:ext cx="6713290" cy="31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57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Mask Files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3"/>
            <a:ext cx="339230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39839"/>
            <a:ext cx="4258816" cy="2422772"/>
          </a:xfrm>
        </p:spPr>
        <p:txBody>
          <a:bodyPr/>
          <a:lstStyle/>
          <a:p>
            <a:r>
              <a:rPr lang="en-GB" dirty="0" smtClean="0"/>
              <a:t>Used to mask detectors during the reduction</a:t>
            </a:r>
          </a:p>
          <a:p>
            <a:r>
              <a:rPr lang="en-GB" dirty="0" smtClean="0"/>
              <a:t>Pull in mask files using the “/MASKFILE” User File command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4302792" cy="420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508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Misc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Rebin</a:t>
            </a:r>
            <a:r>
              <a:rPr lang="en-GB" dirty="0" smtClean="0"/>
              <a:t> event mode data using the interface, as well as the /L/EVENTSTIME User File command.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User information improved</a:t>
            </a:r>
          </a:p>
          <a:p>
            <a:pPr lvl="1"/>
            <a:r>
              <a:rPr lang="en-GB" dirty="0" smtClean="0"/>
              <a:t>Missing input files are now properly flagged and reduction stopped</a:t>
            </a:r>
          </a:p>
          <a:p>
            <a:pPr lvl="1"/>
            <a:r>
              <a:rPr lang="en-GB" dirty="0" smtClean="0"/>
              <a:t>SANS2D no longer produces extremely long logs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3074" name="Picture 2" descr="http://www.mantidproject.org/images/2/29/Eventstime_rebin_st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2628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3568" y="5301208"/>
            <a:ext cx="8352928" cy="1008112"/>
          </a:xfrm>
          <a:prstGeom prst="roundRect">
            <a:avLst/>
          </a:prstGeom>
          <a:solidFill>
            <a:srgbClr val="ED9D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83568" y="3717032"/>
            <a:ext cx="8352928" cy="1584176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8"/>
            <a:ext cx="8229600" cy="4205287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r>
              <a:rPr lang="en-GB" dirty="0" smtClean="0"/>
              <a:t>Newly supported</a:t>
            </a:r>
            <a:endParaRPr lang="en-GB" dirty="0"/>
          </a:p>
          <a:p>
            <a:pPr lvl="1"/>
            <a:r>
              <a:rPr lang="en-GB" dirty="0"/>
              <a:t>Ubuntu 14.04 64 bit</a:t>
            </a:r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r>
              <a:rPr lang="en-GB" dirty="0" smtClean="0"/>
              <a:t>Last release for</a:t>
            </a:r>
          </a:p>
          <a:p>
            <a:pPr lvl="1"/>
            <a:r>
              <a:rPr lang="en-GB" dirty="0" smtClean="0"/>
              <a:t>Ubuntu 12.04 64 bit</a:t>
            </a:r>
          </a:p>
          <a:p>
            <a:r>
              <a:rPr lang="en-GB" dirty="0" smtClean="0"/>
              <a:t>No longer supported</a:t>
            </a:r>
            <a:endParaRPr lang="en-GB" dirty="0"/>
          </a:p>
          <a:p>
            <a:pPr lvl="1"/>
            <a:r>
              <a:rPr lang="en-GB" dirty="0"/>
              <a:t>Windows XP </a:t>
            </a:r>
            <a:r>
              <a:rPr lang="en-GB" dirty="0" smtClean="0"/>
              <a:t>32bit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3501007"/>
            <a:ext cx="2642104" cy="1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2" name="Picture 10" descr="http://img2.wikia.nocookie.net/__cb20130505015031/vsrecommendedgames/images/1/10/Logo_Windows_x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95" y="5175194"/>
            <a:ext cx="972108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ultiply 9"/>
          <p:cNvSpPr/>
          <p:nvPr/>
        </p:nvSpPr>
        <p:spPr bwMode="auto">
          <a:xfrm>
            <a:off x="4407285" y="5085184"/>
            <a:ext cx="1152128" cy="1080120"/>
          </a:xfrm>
          <a:prstGeom prst="mathMultiply">
            <a:avLst>
              <a:gd name="adj1" fmla="val 805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7069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358272" y="2725846"/>
            <a:ext cx="1701980" cy="8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0" name="Picture 18" descr="http://ie3802swl.altervista.org/blog/wp-content/uploads/2013/04/ubuntu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404471"/>
            <a:ext cx="1473778" cy="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49289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184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38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Misc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LARMOR and SANS2D IDF Changes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Bug Fixes</a:t>
            </a:r>
          </a:p>
          <a:p>
            <a:pPr lvl="1"/>
            <a:r>
              <a:rPr lang="en-GB" dirty="0"/>
              <a:t>LARMOR files now work with the Add Runs tab</a:t>
            </a:r>
          </a:p>
          <a:p>
            <a:pPr lvl="1"/>
            <a:r>
              <a:rPr lang="en-GB" dirty="0" err="1" smtClean="0"/>
              <a:t>YUnitLabels</a:t>
            </a:r>
            <a:r>
              <a:rPr lang="en-GB" dirty="0" smtClean="0"/>
              <a:t> of reduced workspaces corrected</a:t>
            </a:r>
          </a:p>
          <a:p>
            <a:pPr lvl="1"/>
            <a:r>
              <a:rPr lang="en-GB" dirty="0" smtClean="0"/>
              <a:t>SaveCanSAS1D is now more standards-conformant</a:t>
            </a:r>
          </a:p>
          <a:p>
            <a:pPr lvl="1"/>
            <a:r>
              <a:rPr lang="en-GB" dirty="0" smtClean="0"/>
              <a:t>Various “Display Mask” issues</a:t>
            </a:r>
          </a:p>
          <a:p>
            <a:pPr lvl="1"/>
            <a:r>
              <a:rPr lang="en-GB" dirty="0" smtClean="0"/>
              <a:t>Etc.</a:t>
            </a:r>
          </a:p>
          <a:p>
            <a:pPr lvl="1"/>
            <a:endParaRPr lang="en-GB" dirty="0"/>
          </a:p>
          <a:p>
            <a:r>
              <a:rPr lang="en-GB" dirty="0" smtClean="0"/>
              <a:t>Behind the Scenes</a:t>
            </a:r>
          </a:p>
          <a:p>
            <a:pPr lvl="1"/>
            <a:r>
              <a:rPr lang="en-GB" dirty="0" smtClean="0"/>
              <a:t>Increased coverage of automated tests</a:t>
            </a:r>
          </a:p>
          <a:p>
            <a:pPr lvl="1"/>
            <a:r>
              <a:rPr lang="en-GB" dirty="0" smtClean="0"/>
              <a:t>Tidying up - deprecated code removed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096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276526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MuonAnalysis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205287"/>
          </a:xfrm>
        </p:spPr>
        <p:txBody>
          <a:bodyPr/>
          <a:lstStyle/>
          <a:p>
            <a:r>
              <a:rPr lang="en-GB" sz="1400" dirty="0"/>
              <a:t>Interface can now read CHRONUS, MUT and 'old' EMU data </a:t>
            </a:r>
          </a:p>
          <a:p>
            <a:r>
              <a:rPr lang="en-GB" sz="1400" dirty="0"/>
              <a:t>Make the interface less sensitive to filenames, e.g. can now use 00015189.nxs instead of MUSR00015189.nxs </a:t>
            </a:r>
          </a:p>
          <a:p>
            <a:r>
              <a:rPr lang="en-GB" sz="1400" dirty="0"/>
              <a:t>Added new option to Rebin algorihtm, FullBinsOnly so that can ignore last bin that may have width smaller than that requested bin width </a:t>
            </a:r>
          </a:p>
          <a:p>
            <a:r>
              <a:rPr lang="en-GB" sz="1400" dirty="0"/>
              <a:t>'Force' the user to use numeric characters for text boxes where alphabetic characters does not make sense </a:t>
            </a:r>
          </a:p>
          <a:p>
            <a:r>
              <a:rPr lang="en-GB" sz="1400" dirty="0"/>
              <a:t>The results table created from the 'Results Table' tab made editable </a:t>
            </a:r>
          </a:p>
          <a:p>
            <a:r>
              <a:rPr lang="en-GB" sz="1400" dirty="0"/>
              <a:t>Remove unpredictable bug that sometimes happened when datasets read in quick succession, by refactoring how groupping is handled within interface </a:t>
            </a:r>
          </a:p>
          <a:p>
            <a:r>
              <a:rPr lang="en-GB" sz="1400" dirty="0"/>
              <a:t>Fix bug to allow loading of data from the same instrument but where the number of histograms varies </a:t>
            </a:r>
          </a:p>
          <a:p>
            <a:r>
              <a:rPr lang="en-GB" sz="1400" dirty="0"/>
              <a:t>Add new plot policy option: "Use previous window" in Settings tab, which if selected will plot new data in previous plot window </a:t>
            </a:r>
          </a:p>
          <a:p>
            <a:r>
              <a:rPr lang="en-GB" sz="1400" dirty="0"/>
              <a:t>Allow data with zero good frames to be loaded and display warning to user </a:t>
            </a:r>
          </a:p>
          <a:p>
            <a:r>
              <a:rPr lang="en-GB" sz="1400" dirty="0"/>
              <a:t>Updated 'run information' to output Frames, and Counts to 3 decimal </a:t>
            </a:r>
          </a:p>
          <a:p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790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http://www.mantidproject.org/Release_Notes_3_2_MuonAnalysis</a:t>
            </a:r>
          </a:p>
        </p:txBody>
      </p:sp>
    </p:spTree>
    <p:extLst>
      <p:ext uri="{BB962C8B-B14F-4D97-AF65-F5344CB8AC3E}">
        <p14:creationId xmlns:p14="http://schemas.microsoft.com/office/powerpoint/2010/main" val="3500279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MuonAnalysis – Settings tab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385888"/>
            <a:ext cx="53816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2843808" y="4941168"/>
            <a:ext cx="2304256" cy="2160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364088" y="2420888"/>
            <a:ext cx="864096" cy="2880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300192" y="2132856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92D050"/>
                </a:solidFill>
              </a:rPr>
              <a:t>Now can’t type 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letters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032" y="3892406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Run with FullBinsOnly=True</a:t>
            </a: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355976" y="4077072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85682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r>
              <a:rPr lang="en-GB" dirty="0" smtClean="0"/>
              <a:t>MuonAnalysis – Home tab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12" y="1556792"/>
            <a:ext cx="56959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2987824" y="3717032"/>
            <a:ext cx="1008112" cy="36004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444208" y="3717032"/>
            <a:ext cx="576064" cy="36004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5925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New ALC Interface</a:t>
            </a:r>
            <a:br>
              <a:rPr lang="en-GB" dirty="0" smtClean="0"/>
            </a:br>
            <a:r>
              <a:rPr lang="en-GB" sz="2000" dirty="0" smtClean="0"/>
              <a:t>(ALC = Avoided Level Crossing)</a:t>
            </a:r>
            <a:endParaRPr lang="en-GB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062038"/>
            <a:ext cx="824865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67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New ALC Interface</a:t>
            </a:r>
            <a:br>
              <a:rPr lang="en-GB" dirty="0" smtClean="0"/>
            </a:br>
            <a:r>
              <a:rPr lang="en-GB" sz="2000" dirty="0" smtClean="0"/>
              <a:t>(ALC = Avoided Level Crossing)</a:t>
            </a:r>
            <a:endParaRPr lang="en-GB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52513"/>
            <a:ext cx="82867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9140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New ALC Interface</a:t>
            </a:r>
            <a:br>
              <a:rPr lang="en-GB" dirty="0" smtClean="0"/>
            </a:br>
            <a:r>
              <a:rPr lang="en-GB" sz="2000" dirty="0" smtClean="0"/>
              <a:t>(ALC = Avoided Level Crossing)</a:t>
            </a:r>
            <a:endParaRPr lang="en-GB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057275"/>
            <a:ext cx="82772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583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Muon Other</a:t>
            </a:r>
            <a:endParaRPr lang="en-GB" sz="20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1189162"/>
            <a:ext cx="56483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1986955"/>
            <a:ext cx="19442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70C0"/>
                </a:solidFill>
              </a:rPr>
              <a:t>Show high level summary formula string in fit function toolbox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Show error in fitting tab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Fortran </a:t>
            </a:r>
            <a:r>
              <a:rPr lang="en-GB" sz="1400" dirty="0" err="1"/>
              <a:t>MaxEnt</a:t>
            </a:r>
            <a:r>
              <a:rPr lang="en-GB" sz="1400" dirty="0"/>
              <a:t> </a:t>
            </a:r>
            <a:r>
              <a:rPr lang="en-GB" sz="1400" dirty="0" smtClean="0"/>
              <a:t>exposed </a:t>
            </a:r>
            <a:r>
              <a:rPr lang="en-GB" sz="1400" dirty="0"/>
              <a:t>to Mantid </a:t>
            </a:r>
            <a:r>
              <a:rPr lang="en-GB" sz="1400" dirty="0" smtClean="0"/>
              <a:t>(windows only)</a:t>
            </a:r>
            <a:endParaRPr lang="en-GB" sz="14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555776" y="2492896"/>
            <a:ext cx="1296144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555776" y="3325783"/>
            <a:ext cx="3888432" cy="2732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2" idx="3"/>
          </p:cNvCxnSpPr>
          <p:nvPr/>
        </p:nvCxnSpPr>
        <p:spPr bwMode="auto">
          <a:xfrm>
            <a:off x="2555776" y="3218062"/>
            <a:ext cx="3400225" cy="26592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222468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Next Release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45052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28023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coming in v3.3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Planned Release Date: Friday 31</a:t>
            </a:r>
            <a:r>
              <a:rPr lang="en-GB" baseline="30000" dirty="0" smtClean="0"/>
              <a:t>st</a:t>
            </a:r>
            <a:r>
              <a:rPr lang="en-GB" dirty="0" smtClean="0"/>
              <a:t> October 2014</a:t>
            </a:r>
          </a:p>
          <a:p>
            <a:pPr lvl="1"/>
            <a:r>
              <a:rPr lang="en-GB" dirty="0" smtClean="0"/>
              <a:t>Probably!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Mantid Roadmap</a:t>
            </a:r>
          </a:p>
          <a:p>
            <a:pPr lvl="1"/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trac.mantidproject.org/mantid/roadmap</a:t>
            </a:r>
            <a:r>
              <a:rPr lang="en-GB" dirty="0" smtClean="0"/>
              <a:t> 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5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en-GB" sz="4400" dirty="0" smtClean="0"/>
              <a:t>Thank you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4" y="2122788"/>
            <a:ext cx="4383272" cy="2439386"/>
          </a:xfrm>
        </p:spPr>
      </p:pic>
    </p:spTree>
    <p:extLst>
      <p:ext uri="{BB962C8B-B14F-4D97-AF65-F5344CB8AC3E}">
        <p14:creationId xmlns:p14="http://schemas.microsoft.com/office/powerpoint/2010/main" val="416876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Bugs Fixed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Memory Issues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Very slow deletion of large histogram workspaces on Windows. 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MERLIN reduction on Windows 11mins-&gt;2mins!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Several </a:t>
            </a:r>
            <a:r>
              <a:rPr lang="en-GB" dirty="0" smtClean="0"/>
              <a:t>other memory </a:t>
            </a:r>
            <a:r>
              <a:rPr lang="en-GB" dirty="0"/>
              <a:t>leaks have been tracked down and </a:t>
            </a:r>
            <a:r>
              <a:rPr lang="en-GB" dirty="0" smtClean="0"/>
              <a:t>resolved</a:t>
            </a:r>
            <a:endParaRPr lang="en-GB" dirty="0"/>
          </a:p>
          <a:p>
            <a:pPr lvl="1">
              <a:spcAft>
                <a:spcPts val="600"/>
              </a:spcAft>
            </a:pPr>
            <a:endParaRPr lang="en-GB" dirty="0" smtClean="0"/>
          </a:p>
          <a:p>
            <a:r>
              <a:rPr lang="en-GB" dirty="0" smtClean="0"/>
              <a:t>Windows 8</a:t>
            </a:r>
          </a:p>
          <a:p>
            <a:pPr lvl="1"/>
            <a:r>
              <a:rPr lang="en-GB" dirty="0" smtClean="0"/>
              <a:t>Fixed bug affecting loading some instrument geometries</a:t>
            </a:r>
            <a:endParaRPr lang="en-GB" dirty="0"/>
          </a:p>
        </p:txBody>
      </p:sp>
      <p:pic>
        <p:nvPicPr>
          <p:cNvPr id="11" name="Picture 10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6" y="1907919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140968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6728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Managed workspaces have been removed</a:t>
            </a:r>
          </a:p>
          <a:p>
            <a:pPr lvl="1"/>
            <a:r>
              <a:rPr lang="en-GB" dirty="0" smtClean="0"/>
              <a:t>The </a:t>
            </a:r>
            <a:r>
              <a:rPr lang="en-GB" dirty="0"/>
              <a:t>slow down relative to in memory workspaces was considered unacceptable in most </a:t>
            </a:r>
            <a:r>
              <a:rPr lang="en-GB" dirty="0" smtClean="0"/>
              <a:t>cases.</a:t>
            </a:r>
          </a:p>
          <a:p>
            <a:pPr lvl="1"/>
            <a:r>
              <a:rPr lang="en-GB" dirty="0" smtClean="0"/>
              <a:t>Mantid should continue to work in low memory situations but will using operating system facilities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2532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Instrument Definitions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/>
          <a:lstStyle/>
          <a:p>
            <a:r>
              <a:rPr lang="en-GB" dirty="0"/>
              <a:t>Sample and </a:t>
            </a:r>
            <a:r>
              <a:rPr lang="en-GB" dirty="0" smtClean="0"/>
              <a:t>source descriptions can contain collections of components</a:t>
            </a:r>
          </a:p>
          <a:p>
            <a:r>
              <a:rPr lang="en-GB" dirty="0" smtClean="0"/>
              <a:t>Extension of</a:t>
            </a:r>
            <a:r>
              <a:rPr lang="en-GB" i="1" dirty="0" smtClean="0"/>
              <a:t> &lt;locations</a:t>
            </a:r>
            <a:r>
              <a:rPr lang="en-GB" i="1" dirty="0"/>
              <a:t>&gt; </a:t>
            </a:r>
            <a:r>
              <a:rPr lang="en-GB" dirty="0"/>
              <a:t>tag </a:t>
            </a:r>
            <a:r>
              <a:rPr lang="en-GB" dirty="0" smtClean="0"/>
              <a:t>to step over theta while simultaneously rotating as it steps</a:t>
            </a:r>
          </a:p>
          <a:p>
            <a:pPr lvl="2"/>
            <a:r>
              <a:rPr lang="en-GB" i="1" dirty="0" smtClean="0">
                <a:solidFill>
                  <a:srgbClr val="FF0000"/>
                </a:solidFill>
              </a:rPr>
              <a:t>&lt;</a:t>
            </a:r>
            <a:r>
              <a:rPr lang="en-GB" i="1" dirty="0">
                <a:solidFill>
                  <a:srgbClr val="FF0000"/>
                </a:solidFill>
              </a:rPr>
              <a:t>locations t="1.0" t-end="4.0" n-elements="4" name="</a:t>
            </a:r>
            <a:r>
              <a:rPr lang="en-GB" i="1" dirty="0" err="1">
                <a:solidFill>
                  <a:srgbClr val="FF0000"/>
                </a:solidFill>
              </a:rPr>
              <a:t>det</a:t>
            </a:r>
            <a:r>
              <a:rPr lang="en-GB" i="1" dirty="0">
                <a:solidFill>
                  <a:srgbClr val="FF0000"/>
                </a:solidFill>
              </a:rPr>
              <a:t>" rot=1.0 rot-end=4.0 x-axis=0 y-axis=1 z-axis=0 /&gt;</a:t>
            </a:r>
            <a:endParaRPr lang="en-GB" i="1" dirty="0" smtClean="0">
              <a:solidFill>
                <a:srgbClr val="FF0000"/>
              </a:solidFill>
            </a:endParaRPr>
          </a:p>
          <a:p>
            <a:pPr lvl="1"/>
            <a:r>
              <a:rPr lang="en-GB" dirty="0"/>
              <a:t>which will be equivalent </a:t>
            </a:r>
            <a:r>
              <a:rPr lang="en-GB" dirty="0" smtClean="0"/>
              <a:t>to: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&lt;location t="1.0" name="det1" rot=1.0 x-axis=0 y-axis=1 z-axis=0 </a:t>
            </a:r>
            <a:r>
              <a:rPr lang="en-GB" dirty="0" smtClean="0">
                <a:solidFill>
                  <a:srgbClr val="FF0000"/>
                </a:solidFill>
              </a:rPr>
              <a:t>/&gt;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&lt;</a:t>
            </a:r>
            <a:r>
              <a:rPr lang="en-GB" dirty="0">
                <a:solidFill>
                  <a:srgbClr val="FF0000"/>
                </a:solidFill>
              </a:rPr>
              <a:t>location t="2.0" name="det1" rot=2.0 x-axis=0 y-axis=1 z-axis=0 /&gt; </a:t>
            </a:r>
            <a:endParaRPr lang="en-GB" dirty="0" smtClean="0">
              <a:solidFill>
                <a:srgbClr val="FF0000"/>
              </a:solidFill>
            </a:endParaRP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&lt;</a:t>
            </a:r>
            <a:r>
              <a:rPr lang="en-GB" dirty="0">
                <a:solidFill>
                  <a:srgbClr val="FF0000"/>
                </a:solidFill>
              </a:rPr>
              <a:t>location t="3.0" name="det1" rot=3.0 x-axis=0 y-axis=1 z-axis=0 /&gt; </a:t>
            </a:r>
            <a:endParaRPr lang="en-GB" dirty="0" smtClean="0">
              <a:solidFill>
                <a:srgbClr val="FF0000"/>
              </a:solidFill>
            </a:endParaRP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&lt;</a:t>
            </a:r>
            <a:r>
              <a:rPr lang="en-GB" dirty="0">
                <a:solidFill>
                  <a:srgbClr val="FF0000"/>
                </a:solidFill>
              </a:rPr>
              <a:t>location t="4.0" name="det1" rot=4.0 x-axis=0 y-axis=1 z-axis=0 /&gt;</a:t>
            </a:r>
          </a:p>
        </p:txBody>
      </p:sp>
    </p:spTree>
    <p:extLst>
      <p:ext uri="{BB962C8B-B14F-4D97-AF65-F5344CB8AC3E}">
        <p14:creationId xmlns:p14="http://schemas.microsoft.com/office/powerpoint/2010/main" val="3011837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2393</TotalTime>
  <Words>1604</Words>
  <Application>Microsoft Macintosh PowerPoint</Application>
  <PresentationFormat>On-screen Show (4:3)</PresentationFormat>
  <Paragraphs>356</Paragraphs>
  <Slides>61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Mantid slide template</vt:lpstr>
      <vt:lpstr>Mantid Release Presentation</vt:lpstr>
      <vt:lpstr>What is this meeting</vt:lpstr>
      <vt:lpstr>What we targeted for v3.2</vt:lpstr>
      <vt:lpstr>Training Courses</vt:lpstr>
      <vt:lpstr>Supported Platforms</vt:lpstr>
      <vt:lpstr>PowerPoint Presentation</vt:lpstr>
      <vt:lpstr>Framework – Bugs Fixed</vt:lpstr>
      <vt:lpstr>Framework – Performance</vt:lpstr>
      <vt:lpstr>Framework – Instrument Definitions</vt:lpstr>
      <vt:lpstr>Framework – New Algorithms</vt:lpstr>
      <vt:lpstr>PowerPoint Presentation</vt:lpstr>
      <vt:lpstr>Plotting</vt:lpstr>
      <vt:lpstr>Plotting</vt:lpstr>
      <vt:lpstr>Algorithm Dialogs</vt:lpstr>
      <vt:lpstr>ICAT</vt:lpstr>
      <vt:lpstr>Tiled graphs</vt:lpstr>
      <vt:lpstr>Tiled graphs</vt:lpstr>
      <vt:lpstr>Tiled graphs</vt:lpstr>
      <vt:lpstr>Nested Algorithm History</vt:lpstr>
      <vt:lpstr>PowerPoint Presentation</vt:lpstr>
      <vt:lpstr>The need to improve</vt:lpstr>
      <vt:lpstr>The old approach</vt:lpstr>
      <vt:lpstr>The improved documentation workflow</vt:lpstr>
      <vt:lpstr>New web server</vt:lpstr>
      <vt:lpstr>Updated website</vt:lpstr>
      <vt:lpstr>Access for all</vt:lpstr>
      <vt:lpstr>Content</vt:lpstr>
      <vt:lpstr>The a site of two halves</vt:lpstr>
      <vt:lpstr>PowerPoint Presentation</vt:lpstr>
      <vt:lpstr>PowerPoint Presentation</vt:lpstr>
      <vt:lpstr>Indirect Inelastic</vt:lpstr>
      <vt:lpstr>PowerPoint Presentation</vt:lpstr>
      <vt:lpstr>Improvements to Stitch1D</vt:lpstr>
      <vt:lpstr>Angles and Position Correction</vt:lpstr>
      <vt:lpstr>Loading and Saving</vt:lpstr>
      <vt:lpstr>Refl Gui Improvements</vt:lpstr>
      <vt:lpstr>Refl Gui Improvements</vt:lpstr>
      <vt:lpstr>Refl Gui Improvements</vt:lpstr>
      <vt:lpstr>Other Changes</vt:lpstr>
      <vt:lpstr>PowerPoint Presentation</vt:lpstr>
      <vt:lpstr>Integration</vt:lpstr>
      <vt:lpstr>Integration</vt:lpstr>
      <vt:lpstr>PowerPoint Presentation</vt:lpstr>
      <vt:lpstr>EnginX</vt:lpstr>
      <vt:lpstr>Other Additions and Fixes </vt:lpstr>
      <vt:lpstr>PowerPoint Presentation</vt:lpstr>
      <vt:lpstr>SANS2D Tube Calibration</vt:lpstr>
      <vt:lpstr>Mask Files</vt:lpstr>
      <vt:lpstr>Misc</vt:lpstr>
      <vt:lpstr>Misc</vt:lpstr>
      <vt:lpstr>PowerPoint Presentation</vt:lpstr>
      <vt:lpstr>MuonAnalysis</vt:lpstr>
      <vt:lpstr>MuonAnalysis – Settings tab</vt:lpstr>
      <vt:lpstr>MuonAnalysis – Home tab</vt:lpstr>
      <vt:lpstr>New ALC Interface (ALC = Avoided Level Crossing)</vt:lpstr>
      <vt:lpstr>New ALC Interface (ALC = Avoided Level Crossing)</vt:lpstr>
      <vt:lpstr>New ALC Interface (ALC = Avoided Level Crossing)</vt:lpstr>
      <vt:lpstr>Muon Other</vt:lpstr>
      <vt:lpstr>PowerPoint Presentation</vt:lpstr>
      <vt:lpstr>What’s coming in v3.3</vt:lpstr>
      <vt:lpstr>Thank you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Release Presentation</dc:title>
  <dc:creator>Nicholas Draper</dc:creator>
  <cp:lastModifiedBy>Owen Arnold</cp:lastModifiedBy>
  <cp:revision>120</cp:revision>
  <dcterms:created xsi:type="dcterms:W3CDTF">2013-04-30T09:36:35Z</dcterms:created>
  <dcterms:modified xsi:type="dcterms:W3CDTF">2014-07-11T10:21:43Z</dcterms:modified>
</cp:coreProperties>
</file>